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34"/>
  </p:notesMasterIdLst>
  <p:sldIdLst>
    <p:sldId id="256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72" r:id="rId12"/>
    <p:sldId id="283" r:id="rId13"/>
    <p:sldId id="270" r:id="rId14"/>
    <p:sldId id="268" r:id="rId15"/>
    <p:sldId id="267" r:id="rId16"/>
    <p:sldId id="269" r:id="rId17"/>
    <p:sldId id="284" r:id="rId18"/>
    <p:sldId id="273" r:id="rId19"/>
    <p:sldId id="271" r:id="rId20"/>
    <p:sldId id="274" r:id="rId21"/>
    <p:sldId id="275" r:id="rId22"/>
    <p:sldId id="276" r:id="rId23"/>
    <p:sldId id="277" r:id="rId24"/>
    <p:sldId id="279" r:id="rId25"/>
    <p:sldId id="285" r:id="rId26"/>
    <p:sldId id="286" r:id="rId27"/>
    <p:sldId id="287" r:id="rId28"/>
    <p:sldId id="280" r:id="rId29"/>
    <p:sldId id="281" r:id="rId30"/>
    <p:sldId id="282" r:id="rId31"/>
    <p:sldId id="288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1248" autoAdjust="0"/>
  </p:normalViewPr>
  <p:slideViewPr>
    <p:cSldViewPr snapToGrid="0" snapToObjects="1">
      <p:cViewPr varScale="1">
        <p:scale>
          <a:sx n="53" d="100"/>
          <a:sy n="53" d="100"/>
        </p:scale>
        <p:origin x="126" y="294"/>
      </p:cViewPr>
      <p:guideLst/>
    </p:cSldViewPr>
  </p:slideViewPr>
  <p:outlineViewPr>
    <p:cViewPr>
      <p:scale>
        <a:sx n="33" d="100"/>
        <a:sy n="33" d="100"/>
      </p:scale>
      <p:origin x="0" y="-65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2428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2018/8/11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静态，动态。  </a:t>
            </a:r>
            <a:r>
              <a:rPr lang="en-US" altLang="zh-CN" dirty="0"/>
              <a:t>P: </a:t>
            </a:r>
            <a:r>
              <a:rPr lang="zh-CN" altLang="en-US" dirty="0"/>
              <a:t>环境决定的，一定程度上代表环境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3016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谈谈优点。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直到算法结束后，我们再通过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值来获得最优的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3696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420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7878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950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2258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辨析</a:t>
            </a:r>
            <a:r>
              <a:rPr lang="en-US" altLang="zh-CN" dirty="0"/>
              <a:t>Q,V</a:t>
            </a:r>
            <a:r>
              <a:rPr lang="zh-CN" altLang="en-US" dirty="0"/>
              <a:t>。。。。。。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仅在状态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下采用动作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，其他状态下遵循策略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3670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环境，策略，</a:t>
            </a:r>
            <a:r>
              <a:rPr lang="en-US" altLang="zh-CN" dirty="0"/>
              <a:t>V, Q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158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初始，</a:t>
            </a:r>
            <a:r>
              <a:rPr lang="en-US" altLang="zh-CN" dirty="0"/>
              <a:t>E</a:t>
            </a:r>
            <a:r>
              <a:rPr lang="zh-CN" altLang="en-US" dirty="0"/>
              <a:t>吸收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3364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可能是自己造的这个例子不大好。。。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8053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249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这里仅讨论第二个问题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431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直到策略收敛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29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735138" y="2152742"/>
            <a:ext cx="8721725" cy="1892300"/>
          </a:xfrm>
          <a:prstGeom prst="rect">
            <a:avLst/>
          </a:prstGeom>
        </p:spPr>
        <p:txBody>
          <a:bodyPr/>
          <a:lstStyle>
            <a:lvl1pPr algn="ctr">
              <a:defRPr lang="zh-CN" altLang="en-US" sz="7200" b="1" dirty="0">
                <a:blipFill dpi="0" rotWithShape="1">
                  <a:blip r:embed="rId2"/>
                  <a:srcRect/>
                  <a:tile tx="0" ty="0" sx="100000" sy="100000" flip="none" algn="tl"/>
                </a:blipFill>
              </a:defRPr>
            </a:lvl1pPr>
          </a:lstStyle>
          <a:p>
            <a:pPr marL="0" lvl="0" indent="0" algn="ctr">
              <a:buNone/>
            </a:pPr>
            <a:endParaRPr lang="zh-CN" altLang="en-US" dirty="0"/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4371603" y="1397642"/>
            <a:ext cx="3448794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3200" dirty="0"/>
            </a:lvl1pPr>
          </a:lstStyle>
          <a:p>
            <a:pPr marL="0" lvl="0" algn="ctr" defTabSz="914377"/>
            <a:endParaRPr lang="zh-CN" altLang="en-US" dirty="0"/>
          </a:p>
        </p:txBody>
      </p:sp>
      <p:sp>
        <p:nvSpPr>
          <p:cNvPr id="1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3638550" y="4349277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17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3638550" y="4700503"/>
            <a:ext cx="4914902" cy="3139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None/>
              <a:defRPr lang="zh-CN" altLang="en-US" sz="1600" baseline="0" dirty="0">
                <a:solidFill>
                  <a:schemeClr val="bg1"/>
                </a:solidFill>
                <a:cs typeface="+mn-ea"/>
              </a:defRPr>
            </a:lvl1pPr>
          </a:lstStyle>
          <a:p>
            <a:pPr marL="228600" lvl="0" indent="-228600" algn="ctr"/>
            <a:endParaRPr lang="zh-CN" altLang="en-US" dirty="0"/>
          </a:p>
        </p:txBody>
      </p:sp>
      <p:sp>
        <p:nvSpPr>
          <p:cNvPr id="22" name="矩形 21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83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5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03375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42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395328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c.office.msn.com.cn/t/83/E048C0F1BEBFCE34915F37209150FDFE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361" b="31653"/>
          <a:stretch/>
        </p:blipFill>
        <p:spPr bwMode="auto">
          <a:xfrm>
            <a:off x="0" y="1899"/>
            <a:ext cx="12192000" cy="342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16000" y="1485900"/>
            <a:ext cx="3886200" cy="3886200"/>
          </a:xfrm>
          <a:prstGeom prst="ellipse">
            <a:avLst/>
          </a:prstGeom>
          <a:ln w="1174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5245099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8678110" y="399150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5245099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4"/>
          </p:nvPr>
        </p:nvSpPr>
        <p:spPr>
          <a:xfrm>
            <a:off x="8678110" y="5357774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5"/>
          </p:nvPr>
        </p:nvSpPr>
        <p:spPr>
          <a:xfrm>
            <a:off x="5245099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8678110" y="4674639"/>
            <a:ext cx="3170990" cy="4661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981465" y="28627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63570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981200" cy="332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405594"/>
            <a:ext cx="1955270" cy="9144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2794000" y="2405594"/>
            <a:ext cx="6946766" cy="914400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12800" y="0"/>
            <a:ext cx="1066800" cy="88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5854700" y="520700"/>
            <a:ext cx="457200" cy="1221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212727"/>
            <a:ext cx="1066800" cy="427037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4741333" cy="427037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630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2" r:id="rId2"/>
    <p:sldLayoutId id="2147483687" r:id="rId3"/>
    <p:sldLayoutId id="2147483693" r:id="rId4"/>
    <p:sldLayoutId id="2147483688" r:id="rId5"/>
    <p:sldLayoutId id="2147483686" r:id="rId6"/>
    <p:sldLayoutId id="2147483682" r:id="rId7"/>
    <p:sldLayoutId id="2147483690" r:id="rId8"/>
    <p:sldLayoutId id="214748369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office.msn.com.c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office.msn.com.cn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office.msn.com.cn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28626" y="1832701"/>
            <a:ext cx="11472862" cy="326793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8000" dirty="0"/>
              <a:t>强化学习</a:t>
            </a:r>
            <a:r>
              <a:rPr lang="en-US" altLang="zh-CN" sz="8000" dirty="0"/>
              <a:t> </a:t>
            </a:r>
            <a:r>
              <a:rPr lang="zh-CN" altLang="en-US" sz="8000" dirty="0"/>
              <a:t>三种基本解法</a:t>
            </a:r>
            <a:endParaRPr lang="en-US" altLang="zh-CN" sz="8000" dirty="0"/>
          </a:p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en-US" altLang="zh-CN" sz="4000" dirty="0"/>
              <a:t>16061093 </a:t>
            </a:r>
            <a:r>
              <a:rPr lang="zh-CN" altLang="en-US" sz="4000" dirty="0"/>
              <a:t>谢静芬</a:t>
            </a:r>
          </a:p>
        </p:txBody>
      </p:sp>
    </p:spTree>
    <p:extLst>
      <p:ext uri="{BB962C8B-B14F-4D97-AF65-F5344CB8AC3E}">
        <p14:creationId xmlns:p14="http://schemas.microsoft.com/office/powerpoint/2010/main" val="119001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38BBE0C-F29B-4D38-8A8F-138B7E4D2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42C10F-93E2-4F03-89CF-690120D26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例子：计算</a:t>
            </a:r>
            <a:r>
              <a:rPr lang="en-US" altLang="zh-CN" dirty="0"/>
              <a:t>V</a:t>
            </a:r>
            <a:r>
              <a:rPr lang="zh-CN" altLang="en-US" dirty="0"/>
              <a:t>函数，</a:t>
            </a:r>
            <a:r>
              <a:rPr lang="en-US" altLang="zh-CN" dirty="0"/>
              <a:t>Q</a:t>
            </a:r>
            <a:r>
              <a:rPr lang="zh-CN" altLang="en-US" dirty="0"/>
              <a:t>函数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424923-4CE0-4356-AC55-A78A5300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6" y="2122852"/>
            <a:ext cx="6064348" cy="40649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1214D0-A020-4990-9751-DDC6A6E74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37" y="2122852"/>
            <a:ext cx="5480488" cy="37130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64A314-4B40-4ECF-B21D-8F26C0D8F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735935"/>
            <a:ext cx="8870490" cy="13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3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80F1D5-CA9F-45C6-BA12-0D27296FD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1D003-8A88-47BD-9452-F8252B6EC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MDP</a:t>
            </a:r>
            <a:r>
              <a:rPr lang="zh-CN" altLang="en-US" dirty="0"/>
              <a:t>的动态规划解法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708791A-1B5F-4C2C-9643-5B8B8F95B4E6}"/>
              </a:ext>
            </a:extLst>
          </p:cNvPr>
          <p:cNvSpPr txBox="1"/>
          <p:nvPr/>
        </p:nvSpPr>
        <p:spPr>
          <a:xfrm>
            <a:off x="1505353" y="1700419"/>
            <a:ext cx="9642383" cy="3537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基本思想：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首先进行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策略估计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，计算特定策略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对应的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V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和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然后进行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策略改进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3.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最终形成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策略迭代。</a:t>
            </a:r>
            <a:endParaRPr lang="en-US" altLang="zh-CN" sz="3200" b="1" kern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描述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更新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不断更新的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整体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过程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76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77D3E5-5A4E-4B93-A353-30CB95BCE4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8FA705-7DD3-49AA-ACE5-206D22B4D5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——</a:t>
            </a:r>
            <a:r>
              <a:rPr lang="zh-CN" altLang="en-US" dirty="0"/>
              <a:t>策略估计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0E1925-E680-431E-B3A8-1447DD67A2B9}"/>
              </a:ext>
            </a:extLst>
          </p:cNvPr>
          <p:cNvSpPr txBox="1"/>
          <p:nvPr/>
        </p:nvSpPr>
        <p:spPr>
          <a:xfrm>
            <a:off x="341438" y="1122368"/>
            <a:ext cx="10814179" cy="1386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如何描述一个策略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，即如何计算其状态值函数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V(s)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Mathematica1" panose="05000502060100000001" pitchFamily="2" charset="2"/>
              </a:rPr>
              <a:t>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Mathematica1" panose="05000502060100000001" pitchFamily="2" charset="2"/>
              </a:rPr>
              <a:t>s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Mathematica1" panose="05000502060100000001" pitchFamily="2" charset="2"/>
              </a:rPr>
              <a:t>∈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Mathematica1" panose="05000502060100000001" pitchFamily="2" charset="2"/>
              </a:rPr>
              <a:t>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像之前那样，倒着来？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924FA5-327D-43F6-B08E-01B3F4C6A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422" y="1796882"/>
            <a:ext cx="4757568" cy="28567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B134DB-0D2B-44FF-802A-79C4366AD2DA}"/>
              </a:ext>
            </a:extLst>
          </p:cNvPr>
          <p:cNvSpPr txBox="1"/>
          <p:nvPr/>
        </p:nvSpPr>
        <p:spPr>
          <a:xfrm>
            <a:off x="341438" y="3004786"/>
            <a:ext cx="5921814" cy="2102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Naïve!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用迭代的方法更新状态值函数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779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D3F98E-29D7-428F-B440-EA7A6ACA5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9DD32E-0410-40B1-9866-135D4D0609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——</a:t>
            </a:r>
            <a:r>
              <a:rPr lang="zh-CN" altLang="en-US" dirty="0"/>
              <a:t>策略估计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19696A7-B5C0-4160-A19E-202A19B01079}"/>
              </a:ext>
            </a:extLst>
          </p:cNvPr>
          <p:cNvSpPr txBox="1"/>
          <p:nvPr/>
        </p:nvSpPr>
        <p:spPr>
          <a:xfrm>
            <a:off x="812800" y="1285714"/>
            <a:ext cx="10238700" cy="4971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首先将所有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Vπ(s)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的初值赋为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（其他状态也可以赋为任意值，不过吸收态必须赋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0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值）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然后采用如下式子更新所有状态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的值函数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BTW: Soft policy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Deterministic policy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58A052-5A71-49A7-8787-84CF66D37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46" y="3388597"/>
            <a:ext cx="9538208" cy="11887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7F39B0-0FA1-45F2-9F80-27FFF268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90" y="5658230"/>
            <a:ext cx="7040983" cy="959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96EF68F-D880-4B77-A3F7-E515FA903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02" y="4681654"/>
            <a:ext cx="8181387" cy="8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——</a:t>
            </a:r>
            <a:r>
              <a:rPr lang="zh-CN" altLang="en-US" dirty="0"/>
              <a:t>策略估计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8C2329-3134-4246-A20A-59A53E229841}"/>
              </a:ext>
            </a:extLst>
          </p:cNvPr>
          <p:cNvSpPr txBox="1"/>
          <p:nvPr/>
        </p:nvSpPr>
        <p:spPr>
          <a:xfrm>
            <a:off x="487742" y="1066258"/>
            <a:ext cx="3764172" cy="13857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两种更新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V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的方法：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BB5691-5FCA-4616-8B02-A936CB78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6" y="2355121"/>
            <a:ext cx="11706248" cy="21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3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0840474-5EC3-4988-B3B7-CD4B0BE9E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5A25D4-D611-44E1-89DA-22D13A84D2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5C9C8F-C044-41EE-9D5C-2A491BD5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84682" cy="66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2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动态规划</a:t>
            </a:r>
            <a:r>
              <a:rPr lang="en-US" altLang="zh-CN" dirty="0"/>
              <a:t>——</a:t>
            </a:r>
            <a:r>
              <a:rPr lang="zh-CN" altLang="en-US" dirty="0"/>
              <a:t>策略估计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CA969F-75EC-4DD4-96CE-5D149746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82" y="1101368"/>
            <a:ext cx="10012786" cy="497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动态规划：策略更新</a:t>
            </a:r>
            <a:r>
              <a:rPr lang="en-US" altLang="zh-CN" dirty="0"/>
              <a:t>/</a:t>
            </a:r>
            <a:r>
              <a:rPr lang="zh-CN" altLang="en-US" dirty="0"/>
              <a:t>改进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72F753-F31F-4DDB-B7D8-CACB63FEE080}"/>
              </a:ext>
            </a:extLst>
          </p:cNvPr>
          <p:cNvSpPr txBox="1"/>
          <p:nvPr/>
        </p:nvSpPr>
        <p:spPr>
          <a:xfrm>
            <a:off x="136144" y="774588"/>
            <a:ext cx="12409166" cy="5694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假设我们有一个策略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，并且确定了它的所有状态的值函数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Vπ(s)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</a:t>
            </a:r>
            <a:endParaRPr lang="en-US" altLang="zh-CN" sz="28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对于某状态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，有动作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a0=π(s)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。 </a:t>
            </a:r>
            <a:endParaRPr lang="en-US" altLang="zh-CN" sz="28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那么如果我们在状态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下不采用动作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a0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，而采用其他动作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a≠π(s)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是否会更好呢？</a:t>
            </a:r>
            <a:endParaRPr lang="en-US" altLang="zh-CN" sz="28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8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要判断好坏就需要我们计算行为值函数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Qπ(</a:t>
            </a:r>
            <a:r>
              <a:rPr lang="en-US" altLang="zh-CN" sz="28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s,a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——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仅在状态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下采用动作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，其他状态下遵循策略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如果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Qπ(</a:t>
            </a:r>
            <a:r>
              <a:rPr lang="en-US" altLang="zh-CN" sz="28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s,a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)&gt; Vπ(s)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，那么至少说明</a:t>
            </a:r>
            <a:endParaRPr lang="en-US" altLang="zh-CN" sz="28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新策略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【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仅在状态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下采用动作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，其他状态下遵循策略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π】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比旧策略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【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所有状态下都遵循策略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π】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整体上要更好。</a:t>
            </a:r>
            <a:endParaRPr lang="en-US" altLang="zh-CN" sz="28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435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4B3BB27-2CDD-4121-A886-6325077AB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97" y="2244376"/>
            <a:ext cx="7380223" cy="961665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780F1D5-CA9F-45C6-BA12-0D27296FD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1D003-8A88-47BD-9452-F8252B6EC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10025889" cy="573657"/>
          </a:xfrm>
        </p:spPr>
        <p:txBody>
          <a:bodyPr/>
          <a:lstStyle/>
          <a:p>
            <a:r>
              <a:rPr lang="zh-CN" altLang="en-US" dirty="0"/>
              <a:t>动态规划：策略更新</a:t>
            </a:r>
            <a:r>
              <a:rPr lang="en-US" altLang="zh-CN" dirty="0"/>
              <a:t>/</a:t>
            </a:r>
            <a:r>
              <a:rPr lang="zh-CN" altLang="en-US" dirty="0"/>
              <a:t>改进：</a:t>
            </a:r>
            <a:r>
              <a:rPr lang="zh-CN" altLang="en-US" dirty="0">
                <a:solidFill>
                  <a:srgbClr val="FF0000"/>
                </a:solidFill>
              </a:rPr>
              <a:t>贪心策略！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9D576-096D-4CB2-B66B-509899AF0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5" y="834758"/>
            <a:ext cx="11089891" cy="1564216"/>
          </a:xfrm>
          <a:prstGeom prst="rect">
            <a:avLst/>
          </a:prstGeom>
        </p:spPr>
      </p:pic>
      <p:sp>
        <p:nvSpPr>
          <p:cNvPr id="6" name="箭头: 下 5">
            <a:extLst>
              <a:ext uri="{FF2B5EF4-FFF2-40B4-BE49-F238E27FC236}">
                <a16:creationId xmlns:a16="http://schemas.microsoft.com/office/drawing/2014/main" id="{CBCB1366-984F-4C97-BDAB-FD9012298801}"/>
              </a:ext>
            </a:extLst>
          </p:cNvPr>
          <p:cNvSpPr/>
          <p:nvPr/>
        </p:nvSpPr>
        <p:spPr>
          <a:xfrm>
            <a:off x="4778739" y="2815053"/>
            <a:ext cx="573741" cy="84268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6433A0-C34A-4368-B199-2BE59AC1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124" y="3499586"/>
            <a:ext cx="3924973" cy="8499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060727A-AAFC-4C31-847B-51F7F8CB162F}"/>
              </a:ext>
            </a:extLst>
          </p:cNvPr>
          <p:cNvSpPr txBox="1"/>
          <p:nvPr/>
        </p:nvSpPr>
        <p:spPr>
          <a:xfrm>
            <a:off x="7080865" y="3418413"/>
            <a:ext cx="2236510" cy="669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必要条件！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EF2C487-9B9E-401B-B209-57BFB160E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25" y="4216336"/>
            <a:ext cx="8657890" cy="275139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C8CCB36-EF09-4E27-BB1A-44CA77C2FE19}"/>
              </a:ext>
            </a:extLst>
          </p:cNvPr>
          <p:cNvSpPr txBox="1"/>
          <p:nvPr/>
        </p:nvSpPr>
        <p:spPr>
          <a:xfrm>
            <a:off x="9108030" y="4804962"/>
            <a:ext cx="3057247" cy="13857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每次更新一点点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——π(s)</a:t>
            </a:r>
          </a:p>
        </p:txBody>
      </p:sp>
    </p:spTree>
    <p:extLst>
      <p:ext uri="{BB962C8B-B14F-4D97-AF65-F5344CB8AC3E}">
        <p14:creationId xmlns:p14="http://schemas.microsoft.com/office/powerpoint/2010/main" val="418853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9148065" cy="427037"/>
          </a:xfrm>
        </p:spPr>
        <p:txBody>
          <a:bodyPr/>
          <a:lstStyle/>
          <a:p>
            <a:r>
              <a:rPr lang="zh-CN" altLang="en-US" dirty="0"/>
              <a:t>动态规划：策略更新</a:t>
            </a:r>
            <a:r>
              <a:rPr lang="en-US" altLang="zh-CN" dirty="0"/>
              <a:t>/</a:t>
            </a:r>
            <a:r>
              <a:rPr lang="zh-CN" altLang="en-US" dirty="0"/>
              <a:t>改进：</a:t>
            </a:r>
            <a:r>
              <a:rPr lang="zh-CN" altLang="en-US" dirty="0">
                <a:solidFill>
                  <a:srgbClr val="FF0000"/>
                </a:solidFill>
              </a:rPr>
              <a:t>贪心策略！</a:t>
            </a:r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69FF67-D920-4D14-83AC-0A4C37F47445}"/>
              </a:ext>
            </a:extLst>
          </p:cNvPr>
          <p:cNvSpPr txBox="1"/>
          <p:nvPr/>
        </p:nvSpPr>
        <p:spPr>
          <a:xfrm>
            <a:off x="812800" y="1361011"/>
            <a:ext cx="5827236" cy="4971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是否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收敛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到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最优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？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收敛？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若能收敛，能否收敛到最优？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何为收敛？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——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无法继续更新！</a:t>
            </a:r>
            <a:r>
              <a:rPr lang="el-GR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(s) = π’(s)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何为最优？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F00DEE-1477-4C7D-B514-8B5B8B7E1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942" y="639764"/>
            <a:ext cx="7011970" cy="2228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E1CB30-AF02-4BFD-B031-9C158FEB2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455" y="5496989"/>
            <a:ext cx="3924973" cy="84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AA0313-74AC-4188-84DB-7DA4C5B91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2031"/>
            <a:ext cx="12212622" cy="4552951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A8C27CB3-D5B0-4E06-9FD8-6900C95EE041}"/>
              </a:ext>
            </a:extLst>
          </p:cNvPr>
          <p:cNvSpPr/>
          <p:nvPr/>
        </p:nvSpPr>
        <p:spPr>
          <a:xfrm>
            <a:off x="3729039" y="2212977"/>
            <a:ext cx="2724150" cy="1058860"/>
          </a:xfrm>
          <a:prstGeom prst="ellipse">
            <a:avLst/>
          </a:prstGeom>
          <a:noFill/>
          <a:ln w="5715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CD87FFD-E1E9-490D-BF44-B4EC86DADE2A}"/>
              </a:ext>
            </a:extLst>
          </p:cNvPr>
          <p:cNvSpPr/>
          <p:nvPr/>
        </p:nvSpPr>
        <p:spPr>
          <a:xfrm>
            <a:off x="2095504" y="3399832"/>
            <a:ext cx="2419349" cy="940386"/>
          </a:xfrm>
          <a:prstGeom prst="ellipse">
            <a:avLst/>
          </a:prstGeom>
          <a:noFill/>
          <a:ln w="5715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12ABDAF-C305-4C9F-8E7D-67FF4ADD90B1}"/>
              </a:ext>
            </a:extLst>
          </p:cNvPr>
          <p:cNvSpPr/>
          <p:nvPr/>
        </p:nvSpPr>
        <p:spPr>
          <a:xfrm>
            <a:off x="7291392" y="5103227"/>
            <a:ext cx="2419349" cy="940386"/>
          </a:xfrm>
          <a:prstGeom prst="ellipse">
            <a:avLst/>
          </a:prstGeom>
          <a:noFill/>
          <a:ln w="5715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A15FF5F-A5C7-419C-A539-0F1BA52265EB}"/>
              </a:ext>
            </a:extLst>
          </p:cNvPr>
          <p:cNvSpPr/>
          <p:nvPr/>
        </p:nvSpPr>
        <p:spPr>
          <a:xfrm>
            <a:off x="9901245" y="5041315"/>
            <a:ext cx="2419349" cy="940386"/>
          </a:xfrm>
          <a:prstGeom prst="ellipse">
            <a:avLst/>
          </a:prstGeom>
          <a:noFill/>
          <a:ln w="5715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5" grpId="0" animBg="1"/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动态规划：策略迭代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B1F02C-5C6A-424F-AD38-5D6880224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-1"/>
            <a:ext cx="9806432" cy="693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28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7154673" cy="427037"/>
          </a:xfrm>
        </p:spPr>
        <p:txBody>
          <a:bodyPr/>
          <a:lstStyle/>
          <a:p>
            <a:r>
              <a:rPr lang="zh-CN" altLang="en-US" dirty="0"/>
              <a:t>动态规划：策略迭代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值迭代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7DB84E-8985-4E03-83F9-E46F83CFB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3" y="639764"/>
            <a:ext cx="10283293" cy="62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2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蒙特卡罗方法</a:t>
            </a:r>
            <a:r>
              <a:rPr lang="en-US" altLang="zh-CN" dirty="0"/>
              <a:t>/</a:t>
            </a:r>
            <a:r>
              <a:rPr lang="zh-CN" altLang="en-US" dirty="0"/>
              <a:t>统计模拟方法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F58D20-10C6-4134-9B7A-65CD811CBAE9}"/>
              </a:ext>
            </a:extLst>
          </p:cNvPr>
          <p:cNvSpPr txBox="1"/>
          <p:nvPr/>
        </p:nvSpPr>
        <p:spPr>
          <a:xfrm>
            <a:off x="603951" y="1223853"/>
            <a:ext cx="11394466" cy="42542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基本思想：类似于 计算任意形状的二维图形的面积。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514350" indent="-51435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优点：不需要对环境的完整知识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(</a:t>
            </a:r>
            <a:r>
              <a:rPr lang="en-US" altLang="zh-CN" sz="32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</a:t>
            </a:r>
            <a:r>
              <a:rPr lang="en-US" altLang="zh-CN" sz="28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sa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)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，直接从经验中学习。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514350" indent="-51435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何为经验：训练样本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 marL="514350" indent="-514350">
              <a:lnSpc>
                <a:spcPct val="130000"/>
              </a:lnSpc>
              <a:spcBef>
                <a:spcPts val="600"/>
              </a:spcBef>
              <a:buAutoNum type="arabicPeriod" startAt="4"/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约束：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episode task——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不管采取哪种策略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都会在有限时间内到达终止状态并获得回报的任务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5. 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借鉴动态规划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274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MC</a:t>
            </a:r>
            <a:r>
              <a:rPr lang="zh-CN" altLang="en-US" dirty="0"/>
              <a:t>：策略估计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DFAC4F-3089-4451-A395-8810E7E9C387}"/>
              </a:ext>
            </a:extLst>
          </p:cNvPr>
          <p:cNvSpPr txBox="1"/>
          <p:nvPr/>
        </p:nvSpPr>
        <p:spPr>
          <a:xfrm>
            <a:off x="695163" y="828424"/>
            <a:ext cx="4748416" cy="597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状态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处的折扣回报。</a:t>
            </a:r>
            <a:r>
              <a:rPr lang="en-US" altLang="zh-CN" sz="28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Eg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: y=1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22F17F-C783-4A9A-A8A1-85BFFAD6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541810"/>
            <a:ext cx="10434319" cy="29450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FD76632-722D-4C12-8875-5DE366888DCC}"/>
              </a:ext>
            </a:extLst>
          </p:cNvPr>
          <p:cNvSpPr txBox="1"/>
          <p:nvPr/>
        </p:nvSpPr>
        <p:spPr>
          <a:xfrm>
            <a:off x="795932" y="4486851"/>
            <a:ext cx="11396068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两种方法：</a:t>
            </a:r>
            <a:endParaRPr lang="en-US" altLang="zh-CN" sz="28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first-visit MC methods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：在一个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episode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内，我们只记录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的第一次访问，</a:t>
            </a:r>
            <a:endParaRPr lang="en-US" altLang="zh-CN" sz="28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并对它取平均回报。</a:t>
            </a: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altLang="zh-CN" sz="28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every-visit MC methods: ….</a:t>
            </a:r>
          </a:p>
        </p:txBody>
      </p:sp>
    </p:spTree>
    <p:extLst>
      <p:ext uri="{BB962C8B-B14F-4D97-AF65-F5344CB8AC3E}">
        <p14:creationId xmlns:p14="http://schemas.microsoft.com/office/powerpoint/2010/main" val="109096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600" y="230383"/>
            <a:ext cx="4741333" cy="427037"/>
          </a:xfrm>
        </p:spPr>
        <p:txBody>
          <a:bodyPr/>
          <a:lstStyle/>
          <a:p>
            <a:r>
              <a:rPr lang="en-US" altLang="zh-CN" dirty="0"/>
              <a:t>MC: Q</a:t>
            </a:r>
            <a:r>
              <a:rPr lang="zh-CN" altLang="en-US" dirty="0"/>
              <a:t>函数值的估计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E8F2F8-BE78-4C0E-A877-AAFCB385F711}"/>
              </a:ext>
            </a:extLst>
          </p:cNvPr>
          <p:cNvSpPr txBox="1"/>
          <p:nvPr/>
        </p:nvSpPr>
        <p:spPr>
          <a:xfrm>
            <a:off x="543839" y="1256628"/>
            <a:ext cx="11104322" cy="3431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状态转移概率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p(s‘|</a:t>
            </a:r>
            <a:r>
              <a:rPr lang="en-US" altLang="zh-CN" sz="32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a,s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已知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策略估计后可以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</a:t>
            </a:r>
            <a:r>
              <a:rPr lang="en-US" altLang="zh-CN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，我们就可以进行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策略改进。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然而现在没有准确的状态转移概率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未知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为此，我们需要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估计</a:t>
            </a:r>
            <a:r>
              <a:rPr lang="en-US" altLang="zh-CN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函数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Qπ(</a:t>
            </a:r>
            <a:r>
              <a:rPr lang="en-US" altLang="zh-CN" sz="32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s,a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的估计方法前面类似，依然用平均回报来估计它。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95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MC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E9804A-0BA6-408B-B5C8-0B9F1AE7E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261872"/>
            <a:ext cx="10040031" cy="55961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3CCA5B2-BD7C-47B5-8A78-95543ACA1CC0}"/>
              </a:ext>
            </a:extLst>
          </p:cNvPr>
          <p:cNvSpPr txBox="1"/>
          <p:nvPr/>
        </p:nvSpPr>
        <p:spPr>
          <a:xfrm>
            <a:off x="5020014" y="212727"/>
            <a:ext cx="739497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</a:t>
            </a: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每一集更新一次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</a:t>
            </a: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</a:t>
            </a:r>
          </a:p>
          <a:p>
            <a:pPr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 </a:t>
            </a: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优点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</a:t>
            </a: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：它对所有状态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的估计都是独立的，</a:t>
            </a:r>
            <a:endParaRPr lang="en-US" altLang="zh-CN" sz="24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而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不依赖与其他状态的值函数。（与</a:t>
            </a: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DP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不同）</a:t>
            </a:r>
            <a:endParaRPr lang="en-US" altLang="zh-CN" sz="2400" b="1" kern="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在很多时候，我们不需要对所有状态值进行估计，</a:t>
            </a:r>
            <a:endParaRPr lang="en-US" altLang="zh-CN" sz="24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这种情况下蒙特卡罗方法就十分适用。</a:t>
            </a:r>
            <a:endParaRPr lang="en-US" altLang="zh-CN" sz="24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3. Following π</a:t>
            </a: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：持续探索。</a:t>
            </a:r>
            <a:endParaRPr lang="en-US" altLang="zh-CN" sz="24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soft policies</a:t>
            </a: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来替换确定性策略。</a:t>
            </a:r>
            <a:r>
              <a:rPr lang="en-US" altLang="zh-CN" sz="24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Eg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: 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Mathematica1" panose="05000502060100000001" pitchFamily="2" charset="2"/>
              </a:rPr>
              <a:t>-greedy policy</a:t>
            </a:r>
          </a:p>
          <a:p>
            <a:pPr>
              <a:spcBef>
                <a:spcPts val="600"/>
              </a:spcBef>
            </a:pP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通过慢慢减少</a:t>
            </a:r>
            <a:r>
              <a:rPr lang="en-US" altLang="zh-CN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ε</a:t>
            </a:r>
            <a:r>
              <a:rPr lang="zh-CN" altLang="en-US" sz="24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值，最终使算法收敛，并得到最优策略</a:t>
            </a:r>
            <a:endParaRPr lang="en-US" altLang="zh-CN" sz="24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altLang="zh-CN" sz="24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8AD178A-0930-4D94-A831-64B4E3830F52}"/>
              </a:ext>
            </a:extLst>
          </p:cNvPr>
          <p:cNvSpPr/>
          <p:nvPr/>
        </p:nvSpPr>
        <p:spPr>
          <a:xfrm>
            <a:off x="6620932" y="4091298"/>
            <a:ext cx="1901276" cy="595809"/>
          </a:xfrm>
          <a:prstGeom prst="ellipse">
            <a:avLst/>
          </a:prstGeom>
          <a:noFill/>
          <a:ln w="57150"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86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TD learning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E2D97A-E742-4A5F-BDDE-1B46011BF2AF}"/>
              </a:ext>
            </a:extLst>
          </p:cNvPr>
          <p:cNvSpPr txBox="1"/>
          <p:nvPr/>
        </p:nvSpPr>
        <p:spPr>
          <a:xfrm>
            <a:off x="812800" y="1730631"/>
            <a:ext cx="83118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spcBef>
                <a:spcPts val="600"/>
              </a:spcBef>
              <a:buAutoNum type="arabicPeriod"/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基本思想：兼具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DP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和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MC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的优点。 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a.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试验，无需环境模型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b.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不局限于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episode task</a:t>
            </a:r>
          </a:p>
          <a:p>
            <a:pPr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c.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利用其它状态的估计值，结果更合理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d.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每走一步而非一集更新一下，收敛速度更快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156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8660436" cy="584775"/>
          </a:xfrm>
        </p:spPr>
        <p:txBody>
          <a:bodyPr/>
          <a:lstStyle/>
          <a:p>
            <a:r>
              <a:rPr lang="en-US" altLang="zh-CN" dirty="0"/>
              <a:t>TD learning</a:t>
            </a:r>
            <a:r>
              <a:rPr lang="zh-CN" altLang="en-US" dirty="0"/>
              <a:t>：更新方式，时间差分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C0B089-772B-415B-8EEF-B2606F05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06" y="1042101"/>
            <a:ext cx="8017256" cy="10575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C33274-A308-4454-A68C-D0DEEFE98443}"/>
              </a:ext>
            </a:extLst>
          </p:cNvPr>
          <p:cNvSpPr txBox="1"/>
          <p:nvPr/>
        </p:nvSpPr>
        <p:spPr>
          <a:xfrm>
            <a:off x="1635033" y="2221204"/>
            <a:ext cx="890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用实际累积回报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作为状态值函数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V(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的估计值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691982-1F7E-4B7D-AF5F-387F1735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2931678"/>
            <a:ext cx="10346706" cy="112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TD learning</a:t>
            </a:r>
            <a:r>
              <a:rPr lang="zh-CN" altLang="en-US" dirty="0"/>
              <a:t>：策略估计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4C0FCB-109A-4BFD-8C91-DF058806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46" y="900112"/>
            <a:ext cx="7119344" cy="53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64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Sarsa</a:t>
            </a:r>
            <a:r>
              <a:rPr lang="en-US" altLang="zh-CN" dirty="0"/>
              <a:t> learning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C0144B-F1B1-4666-8ADD-9C487C0F1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77" y="2039112"/>
            <a:ext cx="11645646" cy="48188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107409-C8F8-4C0E-98F8-2C0836665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48" y="1054401"/>
            <a:ext cx="10226903" cy="7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6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马尔科夫决策过程</a:t>
            </a:r>
            <a:r>
              <a:rPr lang="en-US" altLang="zh-CN" dirty="0"/>
              <a:t>MDP</a:t>
            </a:r>
            <a:endParaRPr lang="zh-CN" altLang="en-US" dirty="0"/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9AE92B2-6950-4C6A-BD0C-E93A466ABA8E}"/>
              </a:ext>
            </a:extLst>
          </p:cNvPr>
          <p:cNvSpPr txBox="1"/>
          <p:nvPr/>
        </p:nvSpPr>
        <p:spPr>
          <a:xfrm>
            <a:off x="582947" y="1224554"/>
            <a:ext cx="10439076" cy="4972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五元组</a:t>
            </a:r>
            <a:r>
              <a:rPr lang="en-US" altLang="zh-CN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—— (S, A, P, R, y)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状态集合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S: s, </a:t>
            </a:r>
            <a:r>
              <a:rPr lang="en-US" altLang="zh-CN" sz="32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en-US" altLang="zh-CN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动作集合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A: a, a</a:t>
            </a:r>
            <a:r>
              <a:rPr lang="en-US" altLang="zh-CN" sz="20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i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状态转移概率</a:t>
            </a:r>
            <a:r>
              <a:rPr lang="en-US" altLang="zh-CN" sz="32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</a:t>
            </a:r>
            <a:r>
              <a:rPr lang="en-US" altLang="zh-CN" sz="24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sa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:  P( s’ | </a:t>
            </a:r>
            <a:r>
              <a:rPr lang="en-US" altLang="zh-CN" sz="32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s,a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立即回报函数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R: S×A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R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 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r( s’|</a:t>
            </a:r>
            <a:r>
              <a:rPr lang="en-US" altLang="zh-CN" sz="32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s,a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)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， 状态唯一：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r( </a:t>
            </a:r>
            <a:r>
              <a:rPr lang="en-US" altLang="zh-CN" sz="3200" b="1" kern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s,a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折扣因子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y: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用来计算累积回报</a:t>
            </a:r>
            <a:endParaRPr lang="zh-CN" altLang="en-US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D28011-2E25-4D28-BAFF-CAD4838D4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59" y="23928"/>
            <a:ext cx="5871121" cy="441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79600" y="212411"/>
            <a:ext cx="4741333" cy="427037"/>
          </a:xfrm>
        </p:spPr>
        <p:txBody>
          <a:bodyPr/>
          <a:lstStyle/>
          <a:p>
            <a:r>
              <a:rPr lang="en-US" altLang="zh-CN" dirty="0"/>
              <a:t>Q learning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ADA5020-C857-46EE-AC0D-179828608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3" y="2124130"/>
            <a:ext cx="11998287" cy="47338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F331574-A20F-4EE1-BDCC-B8FE21BB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196464"/>
            <a:ext cx="11007268" cy="74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05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0931BB4-E6E3-4979-AEDD-6A32218FE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020FDD-8F99-4A34-B6BA-F27EF9C5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On-policy VS off-policy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2677660-E6F7-4C40-B23F-480EA3F2379C}"/>
              </a:ext>
            </a:extLst>
          </p:cNvPr>
          <p:cNvSpPr txBox="1"/>
          <p:nvPr/>
        </p:nvSpPr>
        <p:spPr>
          <a:xfrm>
            <a:off x="812800" y="1123924"/>
            <a:ext cx="10307630" cy="3790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Q-learning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sarsa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算法最大的不同在于更新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值的时候，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直接使用了最大的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,a)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相当于采用了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Q(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,a)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值最大的动作，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并且与当前执行的策略，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即选取动作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时采用的策略无关。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173A70-F7E8-46FD-A362-7804C541D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3" y="5296116"/>
            <a:ext cx="11878774" cy="66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5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如何描述</a:t>
            </a:r>
            <a:r>
              <a:rPr lang="en-US" altLang="zh-CN" dirty="0"/>
              <a:t>/</a:t>
            </a:r>
            <a:r>
              <a:rPr lang="zh-CN" altLang="en-US" dirty="0"/>
              <a:t>评价一个策略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C2875B-B0B8-4D85-9F6A-19B19A29B6AF}"/>
              </a:ext>
            </a:extLst>
          </p:cNvPr>
          <p:cNvSpPr txBox="1"/>
          <p:nvPr/>
        </p:nvSpPr>
        <p:spPr>
          <a:xfrm>
            <a:off x="808591" y="1881985"/>
            <a:ext cx="10828605" cy="3538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1.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何为策略：从环境状态到动作的映射，记为 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π: S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A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2.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如何说明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评价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/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标定一个策略的好坏？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立即回报函数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R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？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不行！延迟回报！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3. 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定义“值函数“：表明当前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状态</a:t>
            </a:r>
            <a:r>
              <a:rPr lang="en-US" altLang="zh-CN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下采取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策略</a:t>
            </a:r>
            <a:r>
              <a:rPr lang="en-US" altLang="zh-CN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的</a:t>
            </a:r>
            <a:r>
              <a:rPr lang="zh-CN" altLang="en-US" sz="32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长期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影响</a:t>
            </a:r>
          </a:p>
        </p:txBody>
      </p:sp>
    </p:spTree>
    <p:extLst>
      <p:ext uri="{BB962C8B-B14F-4D97-AF65-F5344CB8AC3E}">
        <p14:creationId xmlns:p14="http://schemas.microsoft.com/office/powerpoint/2010/main" val="369589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6601013" cy="427037"/>
          </a:xfrm>
        </p:spPr>
        <p:txBody>
          <a:bodyPr/>
          <a:lstStyle/>
          <a:p>
            <a:r>
              <a:rPr lang="zh-CN" altLang="en-US" dirty="0"/>
              <a:t>值函数</a:t>
            </a:r>
            <a:r>
              <a:rPr lang="en-US" altLang="zh-CN" dirty="0"/>
              <a:t>/</a:t>
            </a:r>
            <a:r>
              <a:rPr lang="zh-CN" altLang="en-US" dirty="0"/>
              <a:t>效用函数 </a:t>
            </a:r>
            <a:r>
              <a:rPr lang="en-US" altLang="zh-CN" dirty="0"/>
              <a:t>value function</a:t>
            </a:r>
            <a:endParaRPr lang="zh-CN" altLang="en-US" dirty="0"/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722856-C774-4999-A81F-8F82B61EA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" y="1109768"/>
            <a:ext cx="12238369" cy="508271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C8D43E3-2AE3-400A-AF4B-ED0EC40C9095}"/>
              </a:ext>
            </a:extLst>
          </p:cNvPr>
          <p:cNvSpPr txBox="1"/>
          <p:nvPr/>
        </p:nvSpPr>
        <p:spPr>
          <a:xfrm>
            <a:off x="6832873" y="1881985"/>
            <a:ext cx="4140877" cy="3538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总和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平均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重要程度。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y=0?  y=1?</a:t>
            </a:r>
            <a:endParaRPr lang="zh-CN" altLang="en-US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350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6601013" cy="427037"/>
          </a:xfrm>
        </p:spPr>
        <p:txBody>
          <a:bodyPr/>
          <a:lstStyle/>
          <a:p>
            <a:r>
              <a:rPr lang="zh-CN" altLang="en-US" dirty="0"/>
              <a:t>值函数</a:t>
            </a:r>
            <a:r>
              <a:rPr lang="en-US" altLang="zh-CN" dirty="0"/>
              <a:t>/</a:t>
            </a:r>
            <a:r>
              <a:rPr lang="zh-CN" altLang="en-US" dirty="0"/>
              <a:t>效用函数 </a:t>
            </a:r>
            <a:r>
              <a:rPr lang="en-US" altLang="zh-CN" dirty="0"/>
              <a:t>value function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974021-62C7-41BD-974C-C9ADE90ED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89" y="2515700"/>
            <a:ext cx="7290011" cy="27135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5A9673-62FD-4308-AB24-6BC7DF21E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089" y="879523"/>
            <a:ext cx="4550783" cy="14498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7DCB0C4-9DC3-44C7-BF8D-F7BD45632E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019" y="5450149"/>
            <a:ext cx="6753786" cy="11026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1791629-D1EA-40B0-95FB-FF70A9D9C929}"/>
              </a:ext>
            </a:extLst>
          </p:cNvPr>
          <p:cNvSpPr txBox="1"/>
          <p:nvPr/>
        </p:nvSpPr>
        <p:spPr>
          <a:xfrm>
            <a:off x="1325282" y="1225053"/>
            <a:ext cx="3049233" cy="49720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定义式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展开，递推式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期望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概率表示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3201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F336A05-9EEA-4D44-994D-49661D48EF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B7F106-D5F2-4CF9-BD2C-AB9C237147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MDP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的最优策略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5EA862-DA86-4B7F-9C76-391A71A5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486740"/>
            <a:ext cx="9528499" cy="1942260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FC2D949-84D5-4095-9F65-49F16A67EBF8}"/>
              </a:ext>
            </a:extLst>
          </p:cNvPr>
          <p:cNvCxnSpPr/>
          <p:nvPr/>
        </p:nvCxnSpPr>
        <p:spPr>
          <a:xfrm>
            <a:off x="3460376" y="3429000"/>
            <a:ext cx="2348753" cy="0"/>
          </a:xfrm>
          <a:prstGeom prst="line">
            <a:avLst/>
          </a:prstGeom>
          <a:ln w="76200"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32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9599" y="212727"/>
            <a:ext cx="7927789" cy="683744"/>
          </a:xfrm>
        </p:spPr>
        <p:txBody>
          <a:bodyPr/>
          <a:lstStyle/>
          <a:p>
            <a:r>
              <a:rPr lang="zh-CN" altLang="en-US" dirty="0"/>
              <a:t>动作值函数 </a:t>
            </a:r>
            <a:r>
              <a:rPr lang="en-US" altLang="zh-CN" dirty="0"/>
              <a:t>action value function Q</a:t>
            </a:r>
            <a:r>
              <a:rPr lang="zh-CN" altLang="en-US" dirty="0"/>
              <a:t>函数</a:t>
            </a:r>
          </a:p>
        </p:txBody>
      </p:sp>
      <p:pic>
        <p:nvPicPr>
          <p:cNvPr id="5" name="图片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300" y="6502140"/>
            <a:ext cx="1828800" cy="24384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B7F32B-183F-4DA2-9CA4-F3B9EE5D96CC}"/>
              </a:ext>
            </a:extLst>
          </p:cNvPr>
          <p:cNvSpPr txBox="1"/>
          <p:nvPr/>
        </p:nvSpPr>
        <p:spPr>
          <a:xfrm>
            <a:off x="574759" y="1074788"/>
            <a:ext cx="5816016" cy="669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为什么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V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函数不够？因为要更新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A7C54F-6919-4F8E-B542-02020C3F9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045" y="3050200"/>
            <a:ext cx="6228047" cy="13869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CD1E99-F75D-4091-9C4A-D1690D5A6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8" y="2203642"/>
            <a:ext cx="6753786" cy="11026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7B54E7-FD97-4364-BE91-C1E10BBA06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4909435"/>
            <a:ext cx="8870490" cy="13869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DAAE871-4D51-4F01-A411-34FF079C56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9375" y="767097"/>
            <a:ext cx="4550783" cy="144980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CB4BDCA-6E12-4B6A-BD86-8DC12A556FDC}"/>
              </a:ext>
            </a:extLst>
          </p:cNvPr>
          <p:cNvSpPr txBox="1"/>
          <p:nvPr/>
        </p:nvSpPr>
        <p:spPr>
          <a:xfrm>
            <a:off x="574759" y="3627444"/>
            <a:ext cx="8571577" cy="1386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函数的定义水到渠成：</a:t>
            </a:r>
            <a:endParaRPr lang="en-US" altLang="zh-CN" sz="3200" b="1" kern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仅在状态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s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下采用动作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a</a:t>
            </a:r>
            <a:r>
              <a:rPr lang="zh-CN" altLang="en-US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，其他状态下遵循策略</a:t>
            </a:r>
            <a:r>
              <a:rPr lang="en-US" altLang="zh-CN" sz="3200" b="1" kern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π</a:t>
            </a:r>
          </a:p>
        </p:txBody>
      </p:sp>
    </p:spTree>
    <p:extLst>
      <p:ext uri="{BB962C8B-B14F-4D97-AF65-F5344CB8AC3E}">
        <p14:creationId xmlns:p14="http://schemas.microsoft.com/office/powerpoint/2010/main" val="125739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AAE8E3-7500-4C4C-927E-5180D38548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01CF04-5CA6-41F8-9037-9AE2506E8D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例子：计算</a:t>
            </a:r>
            <a:r>
              <a:rPr lang="en-US" altLang="zh-CN" dirty="0"/>
              <a:t>V</a:t>
            </a:r>
            <a:r>
              <a:rPr lang="zh-CN" altLang="en-US" dirty="0"/>
              <a:t>函数，</a:t>
            </a:r>
            <a:r>
              <a:rPr lang="en-US" altLang="zh-CN" dirty="0"/>
              <a:t>Q</a:t>
            </a:r>
            <a:r>
              <a:rPr lang="zh-CN" altLang="en-US" dirty="0"/>
              <a:t>函数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575E9D-85C7-4FC1-B01B-45F3C311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79" y="961043"/>
            <a:ext cx="5381903" cy="32509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3B226DB-9E8C-4165-8DB2-B752B88D0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5" y="1156816"/>
            <a:ext cx="5560236" cy="36109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07CB50-FDC7-4694-8653-BD52C8EB8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325" y="1121749"/>
            <a:ext cx="5851089" cy="36109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48572C-1D8D-4DF7-AC32-322D77C0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774" y="3551641"/>
            <a:ext cx="5116362" cy="34663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4F7EFBE-D4E1-4AB1-BE09-CDAF9CB813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326" y="54157"/>
            <a:ext cx="6338670" cy="10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1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DB3B0"/>
      </a:accent1>
      <a:accent2>
        <a:srgbClr val="479796"/>
      </a:accent2>
      <a:accent3>
        <a:srgbClr val="009EB7"/>
      </a:accent3>
      <a:accent4>
        <a:srgbClr val="EDF0E9"/>
      </a:accent4>
      <a:accent5>
        <a:srgbClr val="4C4C4C"/>
      </a:accent5>
      <a:accent6>
        <a:srgbClr val="B2B2B2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804</TotalTime>
  <Words>1202</Words>
  <Application>Microsoft Office PowerPoint</Application>
  <PresentationFormat>宽屏</PresentationFormat>
  <Paragraphs>152</Paragraphs>
  <Slides>31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宋体</vt:lpstr>
      <vt:lpstr>微软雅黑</vt:lpstr>
      <vt:lpstr>Arial</vt:lpstr>
      <vt:lpstr>Calibri</vt:lpstr>
      <vt:lpstr>Century Gothic</vt:lpstr>
      <vt:lpstr>Mathematica1</vt:lpstr>
      <vt:lpstr>Segoe UI Light</vt:lpstr>
      <vt:lpstr>Times New Roman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Xie Jingfen</cp:lastModifiedBy>
  <cp:revision>77</cp:revision>
  <dcterms:created xsi:type="dcterms:W3CDTF">2015-08-18T02:51:41Z</dcterms:created>
  <dcterms:modified xsi:type="dcterms:W3CDTF">2018-08-11T10:29:58Z</dcterms:modified>
  <cp:category/>
</cp:coreProperties>
</file>